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52" r:id="rId2"/>
    <p:sldId id="353" r:id="rId3"/>
    <p:sldId id="354" r:id="rId4"/>
    <p:sldId id="360" r:id="rId5"/>
    <p:sldId id="357" r:id="rId6"/>
    <p:sldId id="355" r:id="rId7"/>
    <p:sldId id="359" r:id="rId8"/>
    <p:sldId id="356" r:id="rId9"/>
  </p:sldIdLst>
  <p:sldSz cx="12192000" cy="6858000"/>
  <p:notesSz cx="6797675" cy="9926638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l Pavlík" initials="MP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4EA2"/>
    <a:srgbClr val="012E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47"/>
    <p:restoredTop sz="95687"/>
  </p:normalViewPr>
  <p:slideViewPr>
    <p:cSldViewPr snapToGrid="0" snapToObjects="1">
      <p:cViewPr varScale="1">
        <p:scale>
          <a:sx n="115" d="100"/>
          <a:sy n="115" d="100"/>
        </p:scale>
        <p:origin x="120" y="-4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8B1943-6E07-4702-A2DE-8D821B533857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F13902-3268-4546-9004-3E3F314A54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927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F276BE-676C-C741-9391-27F7C4463BEE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C01001-610C-A44D-B936-3F73A3330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90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03EB26-1196-16AC-7A77-3F69BE9B7C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CB2DAE5-DF93-6DBD-8901-AF7DDC3015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C83D2B8-F5B9-C97C-7797-4C72895BE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F25AD-CB4F-3147-AAB7-8E1CA73C82AD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E0CBD45-18B5-C0F1-077F-7D07270CC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C6C893E-DCB5-DD44-F44D-97F7605A3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9B606-BBD8-954A-A0A1-D240118F2E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55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C57921-525B-EB79-C45E-EE3AB05A8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3229FB5-D123-DBC5-DFF0-F7253896C8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0DEBC7E-51F9-D665-C850-204F084AE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F25AD-CB4F-3147-AAB7-8E1CA73C82AD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7A4E15B-26E4-1A1B-3807-A132FA5E5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552576E-42AF-0063-15A3-03BE7962B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9B606-BBD8-954A-A0A1-D240118F2E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2029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56BCC85-076D-6B4C-4057-2DBDB30A09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4C1C4CB-81E5-71B3-454C-4E26D4035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13FC5F2-E0A8-B235-8DFF-D980B0DFD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F25AD-CB4F-3147-AAB7-8E1CA73C82AD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E3416C4-EC82-64A2-D8DC-677583FD8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39F8336-171A-BB85-5B94-454D8DC1D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9B606-BBD8-954A-A0A1-D240118F2E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599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F8672C-1336-4791-429F-DD22FF7F3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76E2104-A1EC-671F-A1F4-AE9B64769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5766E07-AFBC-0194-206A-08EE1BA06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F25AD-CB4F-3147-AAB7-8E1CA73C82AD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68854F3-A48B-EECB-0451-0BCF437C4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55F9CC8-A368-D4FA-DB93-67A7A3B7E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9B606-BBD8-954A-A0A1-D240118F2E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114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29FBF8-A680-8104-B441-9AC17E1B3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F20632F-9B48-B821-98F1-5F0932A7DB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D73637D-69E2-D11A-6168-30C12512C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F25AD-CB4F-3147-AAB7-8E1CA73C82AD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A812803-1DAE-C754-BCCC-9B203E503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80430C6-6ADE-5C13-9F53-1A880F626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9B606-BBD8-954A-A0A1-D240118F2E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9706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22706C-1267-CCEE-5722-F591AD104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75D8AB9-8166-7AC8-ABAB-CBD96FA175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F29FE11-0167-194C-15C5-7636C0DAEB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BAC786B-2769-DE38-A718-97BFE13B9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F25AD-CB4F-3147-AAB7-8E1CA73C82AD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657CC91-1680-B851-C605-5EDD09EC1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67A93AB-AFDA-B590-70A4-B53335549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9B606-BBD8-954A-A0A1-D240118F2E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116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A632DB-12F1-E199-61DC-B10515DC7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FF954E6-0B6A-28DF-F471-FF825EC81E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D30A220-8A31-66B0-2833-DBA100E22F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A8A8916-09ED-5F5D-9CF8-9C959AE691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85DDE32-E53D-C3F4-F848-A9B7E6544C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E0AA18B-185C-E9CC-B38F-580630129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F25AD-CB4F-3147-AAB7-8E1CA73C82AD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9D33D08-8B87-9384-ECDE-C640AC930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5660CFB-E1DE-E99C-196A-ACFCB94FA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9B606-BBD8-954A-A0A1-D240118F2E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4269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0DF918-8A26-090E-A298-BA726C310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8597B50-9734-F2D4-1666-BBCE11961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F25AD-CB4F-3147-AAB7-8E1CA73C82AD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3D620E3-F89C-E332-80C2-1581B1231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97E89E2-FA96-CF92-845F-3C137E74D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9B606-BBD8-954A-A0A1-D240118F2E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267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4ECAD80-BDF5-29C3-BC81-16AFE7534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F25AD-CB4F-3147-AAB7-8E1CA73C82AD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B07CB78-2049-0A05-20E0-1135AEFF9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E6554CB-A97A-E4FA-BB69-FB677AE7A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9B606-BBD8-954A-A0A1-D240118F2E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959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A4716F-A135-9408-84CD-1178AC4E7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76E5BD-ABC2-556C-56E4-EEC97B3C7C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6793B45-2991-EB1E-13E3-B1917C1ABA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B0EE27F-3293-73BE-251A-6891EFFD8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F25AD-CB4F-3147-AAB7-8E1CA73C82AD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162C2AA-97FE-1212-DEB8-6F0371461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966AAB9-084B-E4B7-1289-8E6A1595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9B606-BBD8-954A-A0A1-D240118F2E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867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5FBBF9-157B-B057-C7B6-DAAD5393B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C2FB2DD-770E-979C-3057-BA9210CA9F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254A13C-3C3B-DE31-B888-15503AF1C9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B308AF7-A1AA-EE75-7C9A-6C2B45E65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F25AD-CB4F-3147-AAB7-8E1CA73C82AD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4139C82-10FF-C9C9-73D4-97843E417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D5E32FD-B83F-DC59-D0DE-0DC5B30E0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9B606-BBD8-954A-A0A1-D240118F2E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340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6E30FDF-0CAD-C3FE-0391-689B65A73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A86745D-D9AA-4F86-9050-43981A504D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CADD22E-38CF-228D-8875-76D0913DAE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F25AD-CB4F-3147-AAB7-8E1CA73C82AD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8F3F3F4-C534-CF96-C583-2F65C3D6A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05888F8-9715-4316-B9E2-3D08AC8ECD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9B606-BBD8-954A-A0A1-D240118F2E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2518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1F6C8FB8-5A51-0F8B-D26C-83FF66A612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70" y="0"/>
            <a:ext cx="12192000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xmlns="" id="{AD59BCDE-8847-8212-E589-1E7E1FBC2434}"/>
              </a:ext>
            </a:extLst>
          </p:cNvPr>
          <p:cNvSpPr txBox="1">
            <a:spLocks/>
          </p:cNvSpPr>
          <p:nvPr/>
        </p:nvSpPr>
        <p:spPr>
          <a:xfrm>
            <a:off x="355381" y="1557865"/>
            <a:ext cx="5097152" cy="45770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4800" b="1" dirty="0">
              <a:solidFill>
                <a:srgbClr val="034EA2"/>
              </a:solidFill>
              <a:latin typeface="Aileron Bold" pitchFamily="2" charset="77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2A9F760-012C-FB44-AA4D-F1B0298B2BCB}"/>
              </a:ext>
            </a:extLst>
          </p:cNvPr>
          <p:cNvSpPr txBox="1"/>
          <p:nvPr/>
        </p:nvSpPr>
        <p:spPr>
          <a:xfrm>
            <a:off x="1394149" y="1702831"/>
            <a:ext cx="5296544" cy="32624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3000"/>
              </a:spcBef>
              <a:spcAft>
                <a:spcPts val="600"/>
              </a:spcAft>
            </a:pPr>
            <a:r>
              <a:rPr lang="en-GB" sz="2400" b="1" dirty="0" smtClean="0">
                <a:solidFill>
                  <a:srgbClr val="003399"/>
                </a:solidFill>
              </a:rPr>
              <a:t>PAC/DSP implementation framework</a:t>
            </a:r>
          </a:p>
          <a:p>
            <a:pPr rtl="0">
              <a:spcBef>
                <a:spcPts val="3000"/>
              </a:spcBef>
              <a:spcAft>
                <a:spcPts val="600"/>
              </a:spcAft>
            </a:pPr>
            <a:r>
              <a:rPr lang="en-GB" sz="3600" b="1" dirty="0" smtClean="0">
                <a:solidFill>
                  <a:srgbClr val="003399"/>
                </a:solidFill>
              </a:rPr>
              <a:t>Reporting in </a:t>
            </a:r>
            <a:r>
              <a:rPr lang="en-GB" sz="3600" b="1" dirty="0" err="1" smtClean="0">
                <a:solidFill>
                  <a:srgbClr val="003399"/>
                </a:solidFill>
              </a:rPr>
              <a:t>Jems</a:t>
            </a:r>
            <a:endParaRPr lang="en-GB" sz="3600" b="1" dirty="0" smtClean="0">
              <a:solidFill>
                <a:srgbClr val="003399"/>
              </a:solidFill>
            </a:endParaRPr>
          </a:p>
          <a:p>
            <a:pPr rtl="0">
              <a:spcBef>
                <a:spcPts val="3000"/>
              </a:spcBef>
              <a:spcAft>
                <a:spcPts val="600"/>
              </a:spcAft>
            </a:pPr>
            <a:endParaRPr lang="en-GB" sz="3200" b="1" dirty="0">
              <a:solidFill>
                <a:srgbClr val="003399"/>
              </a:solidFill>
            </a:endParaRPr>
          </a:p>
          <a:p>
            <a:pPr rtl="0">
              <a:spcBef>
                <a:spcPts val="3000"/>
              </a:spcBef>
              <a:spcAft>
                <a:spcPts val="600"/>
              </a:spcAft>
            </a:pPr>
            <a:r>
              <a:rPr lang="en-GB" sz="2400" dirty="0" smtClean="0">
                <a:solidFill>
                  <a:srgbClr val="003399"/>
                </a:solidFill>
              </a:rPr>
              <a:t>Online seminar 4</a:t>
            </a:r>
            <a:r>
              <a:rPr lang="en-GB" sz="2400" baseline="30000" dirty="0" smtClean="0">
                <a:solidFill>
                  <a:srgbClr val="003399"/>
                </a:solidFill>
              </a:rPr>
              <a:t>th</a:t>
            </a:r>
            <a:r>
              <a:rPr lang="en-GB" sz="2400" dirty="0" smtClean="0">
                <a:solidFill>
                  <a:srgbClr val="003399"/>
                </a:solidFill>
              </a:rPr>
              <a:t> December 2023 </a:t>
            </a:r>
            <a:endParaRPr lang="en-GB" sz="2400" dirty="0" smtClean="0"/>
          </a:p>
        </p:txBody>
      </p:sp>
      <p:pic>
        <p:nvPicPr>
          <p:cNvPr id="7" name="Picture 6"/>
          <p:cNvPicPr/>
          <p:nvPr/>
        </p:nvPicPr>
        <p:blipFill rotWithShape="1">
          <a:blip r:embed="rId4"/>
          <a:srcRect l="11813" t="19292" r="6421" b="3827"/>
          <a:stretch/>
        </p:blipFill>
        <p:spPr bwMode="auto">
          <a:xfrm>
            <a:off x="6554282" y="2094865"/>
            <a:ext cx="4708525" cy="266827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2801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1F6C8FB8-5A51-0F8B-D26C-83FF66A612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xmlns="" id="{AD59BCDE-8847-8212-E589-1E7E1FBC2434}"/>
              </a:ext>
            </a:extLst>
          </p:cNvPr>
          <p:cNvSpPr txBox="1">
            <a:spLocks/>
          </p:cNvSpPr>
          <p:nvPr/>
        </p:nvSpPr>
        <p:spPr>
          <a:xfrm>
            <a:off x="355381" y="1557865"/>
            <a:ext cx="5097152" cy="45770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4800" b="1" dirty="0">
              <a:solidFill>
                <a:srgbClr val="034EA2"/>
              </a:solidFill>
              <a:latin typeface="Aileron Bold" pitchFamily="2" charset="77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2A9F760-012C-FB44-AA4D-F1B0298B2BCB}"/>
              </a:ext>
            </a:extLst>
          </p:cNvPr>
          <p:cNvSpPr txBox="1"/>
          <p:nvPr/>
        </p:nvSpPr>
        <p:spPr>
          <a:xfrm>
            <a:off x="814114" y="2008492"/>
            <a:ext cx="10582508" cy="38625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All projects contracted and operating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Status in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</a:rPr>
              <a:t>Jems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: “Contracted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”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(reporting possible)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Submission of the 1</a:t>
            </a:r>
            <a:r>
              <a:rPr lang="en-US" sz="2400" baseline="30000" dirty="0" smtClean="0">
                <a:solidFill>
                  <a:schemeClr val="accent1">
                    <a:lumMod val="75000"/>
                  </a:schemeClr>
                </a:solidFill>
              </a:rPr>
              <a:t>st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PPR (covering entire 2023): 1</a:t>
            </a:r>
            <a:r>
              <a:rPr lang="en-US" sz="2400" baseline="30000" dirty="0" smtClean="0">
                <a:solidFill>
                  <a:schemeClr val="accent1">
                    <a:lumMod val="75000"/>
                  </a:schemeClr>
                </a:solidFill>
              </a:rPr>
              <a:t>st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April 2024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Major project changes possible only “outside”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</a:rPr>
              <a:t>Jems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(related module under development)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Minor changes possible any time (handled “outside”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</a:rPr>
              <a:t>Jems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anyway, in most cases)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2A9F760-012C-FB44-AA4D-F1B0298B2BCB}"/>
              </a:ext>
            </a:extLst>
          </p:cNvPr>
          <p:cNvSpPr txBox="1"/>
          <p:nvPr/>
        </p:nvSpPr>
        <p:spPr>
          <a:xfrm>
            <a:off x="6096000" y="211182"/>
            <a:ext cx="550126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spcBef>
                <a:spcPts val="600"/>
              </a:spcBef>
              <a:spcAft>
                <a:spcPts val="600"/>
              </a:spcAft>
            </a:pPr>
            <a:r>
              <a:rPr lang="en-GB" sz="4000" b="1" i="0" u="none" strike="noStrike" dirty="0" smtClean="0">
                <a:solidFill>
                  <a:srgbClr val="003399"/>
                </a:solidFill>
                <a:effectLst/>
              </a:rPr>
              <a:t>Status of PAC/DSP projects December 2023</a:t>
            </a:r>
          </a:p>
        </p:txBody>
      </p:sp>
    </p:spTree>
    <p:extLst>
      <p:ext uri="{BB962C8B-B14F-4D97-AF65-F5344CB8AC3E}">
        <p14:creationId xmlns:p14="http://schemas.microsoft.com/office/powerpoint/2010/main" val="240075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1F6C8FB8-5A51-0F8B-D26C-83FF66A612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xmlns="" id="{AD59BCDE-8847-8212-E589-1E7E1FBC2434}"/>
              </a:ext>
            </a:extLst>
          </p:cNvPr>
          <p:cNvSpPr txBox="1">
            <a:spLocks/>
          </p:cNvSpPr>
          <p:nvPr/>
        </p:nvSpPr>
        <p:spPr>
          <a:xfrm>
            <a:off x="355381" y="1557865"/>
            <a:ext cx="5097152" cy="45770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4800" b="1" dirty="0">
              <a:solidFill>
                <a:srgbClr val="034EA2"/>
              </a:solidFill>
              <a:latin typeface="Aileron Bold" pitchFamily="2" charset="77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2A9F760-012C-FB44-AA4D-F1B0298B2BCB}"/>
              </a:ext>
            </a:extLst>
          </p:cNvPr>
          <p:cNvSpPr txBox="1"/>
          <p:nvPr/>
        </p:nvSpPr>
        <p:spPr>
          <a:xfrm>
            <a:off x="1159726" y="1699977"/>
            <a:ext cx="8865219" cy="44627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Half-yearly reporting periods (except first 2 periods, which were merged)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2-yearly reviews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All other processes very similar to those under DTP/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</a:rPr>
              <a:t>eMS</a:t>
            </a:r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u="sng" dirty="0" smtClean="0">
                <a:solidFill>
                  <a:schemeClr val="accent1">
                    <a:lumMod val="75000"/>
                  </a:schemeClr>
                </a:solidFill>
              </a:rPr>
              <a:t>Crucial documents: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DRP Implementation Manual (section 4)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Guidelines (for PPR and PR)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 smtClean="0">
                <a:solidFill>
                  <a:schemeClr val="accent1">
                    <a:lumMod val="75000"/>
                  </a:schemeClr>
                </a:solidFill>
              </a:rPr>
              <a:t>DRP control guidelines</a:t>
            </a:r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2A9F760-012C-FB44-AA4D-F1B0298B2BCB}"/>
              </a:ext>
            </a:extLst>
          </p:cNvPr>
          <p:cNvSpPr txBox="1"/>
          <p:nvPr/>
        </p:nvSpPr>
        <p:spPr>
          <a:xfrm>
            <a:off x="6096000" y="211182"/>
            <a:ext cx="530062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spcBef>
                <a:spcPts val="600"/>
              </a:spcBef>
              <a:spcAft>
                <a:spcPts val="600"/>
              </a:spcAft>
            </a:pPr>
            <a:r>
              <a:rPr lang="en-GB" sz="4000" b="1" i="0" u="none" strike="noStrike" dirty="0" smtClean="0">
                <a:solidFill>
                  <a:srgbClr val="003399"/>
                </a:solidFill>
                <a:effectLst/>
              </a:rPr>
              <a:t>Reporting Framework</a:t>
            </a:r>
          </a:p>
        </p:txBody>
      </p:sp>
    </p:spTree>
    <p:extLst>
      <p:ext uri="{BB962C8B-B14F-4D97-AF65-F5344CB8AC3E}">
        <p14:creationId xmlns:p14="http://schemas.microsoft.com/office/powerpoint/2010/main" val="339085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1F6C8FB8-5A51-0F8B-D26C-83FF66A612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xmlns="" id="{AD59BCDE-8847-8212-E589-1E7E1FBC2434}"/>
              </a:ext>
            </a:extLst>
          </p:cNvPr>
          <p:cNvSpPr txBox="1">
            <a:spLocks/>
          </p:cNvSpPr>
          <p:nvPr/>
        </p:nvSpPr>
        <p:spPr>
          <a:xfrm>
            <a:off x="355381" y="1557865"/>
            <a:ext cx="5097152" cy="45770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4800" b="1" dirty="0">
              <a:solidFill>
                <a:srgbClr val="034EA2"/>
              </a:solidFill>
              <a:latin typeface="Aileron Bold" pitchFamily="2" charset="7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2A9F760-012C-FB44-AA4D-F1B0298B2BCB}"/>
              </a:ext>
            </a:extLst>
          </p:cNvPr>
          <p:cNvSpPr txBox="1"/>
          <p:nvPr/>
        </p:nvSpPr>
        <p:spPr>
          <a:xfrm>
            <a:off x="6096000" y="211182"/>
            <a:ext cx="530062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spcBef>
                <a:spcPts val="600"/>
              </a:spcBef>
              <a:spcAft>
                <a:spcPts val="600"/>
              </a:spcAft>
            </a:pPr>
            <a:r>
              <a:rPr lang="en-GB" sz="4000" b="1" i="0" u="none" strike="noStrike" smtClean="0">
                <a:solidFill>
                  <a:srgbClr val="003399"/>
                </a:solidFill>
                <a:effectLst/>
              </a:rPr>
              <a:t>Reporting Periods</a:t>
            </a:r>
            <a:endParaRPr lang="en-GB" sz="4000" b="1" i="0" u="none" strike="noStrike" dirty="0" smtClean="0">
              <a:solidFill>
                <a:srgbClr val="003399"/>
              </a:solidFill>
              <a:effectLst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3288736"/>
              </p:ext>
            </p:extLst>
          </p:nvPr>
        </p:nvGraphicFramePr>
        <p:xfrm>
          <a:off x="1950159" y="1731920"/>
          <a:ext cx="7004748" cy="42326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4011"/>
                <a:gridCol w="1154011"/>
                <a:gridCol w="2493077"/>
                <a:gridCol w="2203649"/>
              </a:tblGrid>
              <a:tr h="5037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Report </a:t>
                      </a:r>
                      <a:r>
                        <a:rPr lang="en-GB" sz="1400" dirty="0" err="1">
                          <a:effectLst/>
                        </a:rPr>
                        <a:t>Nr</a:t>
                      </a:r>
                      <a:r>
                        <a:rPr lang="en-GB" sz="1400" dirty="0">
                          <a:effectLst/>
                        </a:rPr>
                        <a:t>. SC</a:t>
                      </a:r>
                      <a:endParaRPr lang="en-GB" sz="1400" dirty="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Report </a:t>
                      </a:r>
                      <a:r>
                        <a:rPr lang="en-GB" sz="1400" dirty="0" err="1">
                          <a:effectLst/>
                        </a:rPr>
                        <a:t>Nr</a:t>
                      </a:r>
                      <a:r>
                        <a:rPr lang="en-GB" sz="1400" dirty="0">
                          <a:effectLst/>
                        </a:rPr>
                        <a:t>. </a:t>
                      </a:r>
                      <a:r>
                        <a:rPr lang="en-GB" sz="1400" dirty="0" err="1">
                          <a:effectLst/>
                        </a:rPr>
                        <a:t>jEMS</a:t>
                      </a:r>
                      <a:endParaRPr lang="en-GB" sz="1400" dirty="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effectLst/>
                        </a:rPr>
                        <a:t>Timeframe</a:t>
                      </a:r>
                      <a:endParaRPr lang="en-GB" sz="140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effectLst/>
                        </a:rPr>
                        <a:t>Submission</a:t>
                      </a:r>
                      <a:endParaRPr lang="en-GB" sz="140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</a:tr>
              <a:tr h="24351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effectLst/>
                        </a:rPr>
                        <a:t>01/01/2023–31/12/2023</a:t>
                      </a:r>
                      <a:endParaRPr lang="en-GB" sz="140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effectLst/>
                        </a:rPr>
                        <a:t>15/01/2024</a:t>
                      </a:r>
                      <a:endParaRPr lang="en-GB" sz="140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4351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2</a:t>
                      </a:r>
                      <a:endParaRPr lang="en-GB" sz="1400" dirty="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985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2</a:t>
                      </a:r>
                      <a:endParaRPr lang="en-GB" sz="1400" dirty="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3</a:t>
                      </a:r>
                      <a:endParaRPr lang="en-GB" sz="1400" dirty="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01/01/2024-30/06/2024</a:t>
                      </a:r>
                      <a:endParaRPr lang="en-GB" sz="1400" dirty="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effectLst/>
                        </a:rPr>
                        <a:t>15/07/2024</a:t>
                      </a:r>
                      <a:endParaRPr lang="en-GB" sz="140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53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3</a:t>
                      </a:r>
                      <a:endParaRPr lang="en-GB" sz="1400" dirty="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4</a:t>
                      </a:r>
                      <a:endParaRPr lang="en-GB" sz="1400" dirty="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01/07/2024-31/12/2024</a:t>
                      </a:r>
                      <a:endParaRPr lang="en-GB" sz="1400" dirty="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effectLst/>
                        </a:rPr>
                        <a:t>15/01/2025</a:t>
                      </a:r>
                      <a:endParaRPr lang="en-GB" sz="140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00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4</a:t>
                      </a:r>
                      <a:endParaRPr lang="en-GB" sz="1400" dirty="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5</a:t>
                      </a:r>
                      <a:endParaRPr lang="en-GB" sz="1400" dirty="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01/01/2025-30/06/2025</a:t>
                      </a:r>
                      <a:endParaRPr lang="en-GB" sz="1400" dirty="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effectLst/>
                        </a:rPr>
                        <a:t>15/07/2025</a:t>
                      </a:r>
                      <a:endParaRPr lang="en-GB" sz="140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37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5</a:t>
                      </a:r>
                      <a:endParaRPr lang="en-GB" sz="1400" dirty="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6</a:t>
                      </a:r>
                      <a:endParaRPr lang="en-GB" sz="1400" dirty="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01/07/2025-31/12/2025</a:t>
                      </a:r>
                      <a:endParaRPr lang="en-GB" sz="1400" dirty="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effectLst/>
                        </a:rPr>
                        <a:t>15/01/2026</a:t>
                      </a:r>
                      <a:endParaRPr lang="en-GB" sz="140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4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6</a:t>
                      </a:r>
                      <a:endParaRPr lang="en-GB" sz="1400" dirty="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7</a:t>
                      </a:r>
                      <a:endParaRPr lang="en-GB" sz="1400" dirty="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01/01/2026-30/06/2026</a:t>
                      </a:r>
                      <a:endParaRPr lang="en-GB" sz="1400" dirty="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effectLst/>
                        </a:rPr>
                        <a:t>15/07/2026</a:t>
                      </a:r>
                      <a:endParaRPr lang="en-GB" sz="140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31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7</a:t>
                      </a:r>
                      <a:endParaRPr lang="en-GB" sz="1400" dirty="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8</a:t>
                      </a:r>
                      <a:endParaRPr lang="en-GB" sz="1400" dirty="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01/07/2026-31/12/2026</a:t>
                      </a:r>
                      <a:endParaRPr lang="en-GB" sz="1400" dirty="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effectLst/>
                        </a:rPr>
                        <a:t>15/01/2027</a:t>
                      </a:r>
                      <a:endParaRPr lang="en-GB" sz="140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68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8</a:t>
                      </a:r>
                      <a:endParaRPr lang="en-GB" sz="1400" dirty="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9</a:t>
                      </a:r>
                      <a:endParaRPr lang="en-GB" sz="1400" dirty="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01/01/2027-30/06/2027</a:t>
                      </a:r>
                      <a:endParaRPr lang="en-GB" sz="1400" dirty="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15/07/2027</a:t>
                      </a:r>
                      <a:endParaRPr lang="en-GB" sz="1400" dirty="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88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9</a:t>
                      </a:r>
                      <a:endParaRPr lang="en-GB" sz="1400" dirty="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10</a:t>
                      </a:r>
                      <a:endParaRPr lang="en-GB" sz="1400" dirty="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effectLst/>
                        </a:rPr>
                        <a:t>01/07/2027-31/12/2027</a:t>
                      </a:r>
                      <a:endParaRPr lang="en-GB" sz="140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15/01/2028</a:t>
                      </a:r>
                      <a:endParaRPr lang="en-GB" sz="1400" dirty="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4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10</a:t>
                      </a:r>
                      <a:endParaRPr lang="en-GB" sz="1400" dirty="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11</a:t>
                      </a:r>
                      <a:endParaRPr lang="en-GB" sz="1400" dirty="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effectLst/>
                        </a:rPr>
                        <a:t>01/01/2028-30/06/2028</a:t>
                      </a:r>
                      <a:endParaRPr lang="en-GB" sz="140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15/07/2028</a:t>
                      </a:r>
                      <a:endParaRPr lang="en-GB" sz="1400" dirty="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4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11</a:t>
                      </a:r>
                      <a:endParaRPr lang="en-GB" sz="1400" dirty="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12</a:t>
                      </a:r>
                      <a:endParaRPr lang="en-GB" sz="1400" dirty="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effectLst/>
                        </a:rPr>
                        <a:t>01/07/2028-31/12/2028</a:t>
                      </a:r>
                      <a:endParaRPr lang="en-GB" sz="140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15/01/2029</a:t>
                      </a:r>
                      <a:endParaRPr lang="en-GB" sz="1400" dirty="0">
                        <a:solidFill>
                          <a:srgbClr val="1F497D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222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1F6C8FB8-5A51-0F8B-D26C-83FF66A612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xmlns="" id="{AD59BCDE-8847-8212-E589-1E7E1FBC2434}"/>
              </a:ext>
            </a:extLst>
          </p:cNvPr>
          <p:cNvSpPr txBox="1">
            <a:spLocks/>
          </p:cNvSpPr>
          <p:nvPr/>
        </p:nvSpPr>
        <p:spPr>
          <a:xfrm>
            <a:off x="355381" y="1557865"/>
            <a:ext cx="5097152" cy="45770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4800" b="1" dirty="0">
              <a:solidFill>
                <a:srgbClr val="034EA2"/>
              </a:solidFill>
              <a:latin typeface="Aileron Bold" pitchFamily="2" charset="7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2A9F760-012C-FB44-AA4D-F1B0298B2BCB}"/>
              </a:ext>
            </a:extLst>
          </p:cNvPr>
          <p:cNvSpPr txBox="1"/>
          <p:nvPr/>
        </p:nvSpPr>
        <p:spPr>
          <a:xfrm>
            <a:off x="6096000" y="211182"/>
            <a:ext cx="530062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spcBef>
                <a:spcPts val="600"/>
              </a:spcBef>
              <a:spcAft>
                <a:spcPts val="600"/>
              </a:spcAft>
            </a:pPr>
            <a:r>
              <a:rPr lang="en-GB" sz="4000" b="1" i="0" u="none" strike="noStrike" dirty="0" smtClean="0">
                <a:solidFill>
                  <a:srgbClr val="003399"/>
                </a:solidFill>
                <a:effectLst/>
              </a:rPr>
              <a:t>Reporting Process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031792"/>
              </p:ext>
            </p:extLst>
          </p:nvPr>
        </p:nvGraphicFramePr>
        <p:xfrm>
          <a:off x="2252546" y="2531326"/>
          <a:ext cx="6721274" cy="325045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888166"/>
                <a:gridCol w="790590"/>
                <a:gridCol w="2206808"/>
                <a:gridCol w="835710"/>
              </a:tblGrid>
              <a:tr h="3791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dirty="0">
                          <a:effectLst/>
                        </a:rPr>
                        <a:t>Verification process</a:t>
                      </a:r>
                      <a:endParaRPr lang="en-GB" sz="1400" dirty="0">
                        <a:solidFill>
                          <a:srgbClr val="17365D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dirty="0">
                          <a:effectLst/>
                        </a:rPr>
                        <a:t>Verification timeframe and indicative deadlines</a:t>
                      </a:r>
                      <a:endParaRPr lang="en-GB" sz="1400" dirty="0">
                        <a:solidFill>
                          <a:srgbClr val="17365D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0450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b="0" dirty="0">
                          <a:effectLst/>
                        </a:rPr>
                        <a:t>Preparation and submission of the </a:t>
                      </a:r>
                      <a:r>
                        <a:rPr lang="en-GB" sz="1400" b="1" u="sng" dirty="0">
                          <a:effectLst/>
                        </a:rPr>
                        <a:t>partner report by the project partner </a:t>
                      </a:r>
                      <a:r>
                        <a:rPr lang="en-GB" sz="1400" b="0" dirty="0">
                          <a:effectLst/>
                        </a:rPr>
                        <a:t>to the controller from the end of each reporting period</a:t>
                      </a:r>
                      <a:endParaRPr lang="en-GB" sz="1400" b="0" dirty="0">
                        <a:solidFill>
                          <a:srgbClr val="17365D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b="1" dirty="0">
                          <a:effectLst/>
                        </a:rPr>
                        <a:t>15 days</a:t>
                      </a:r>
                      <a:endParaRPr lang="en-GB" sz="1400" b="1" dirty="0">
                        <a:solidFill>
                          <a:srgbClr val="17365D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solidFill>
                          <a:srgbClr val="17365D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7826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b="0" dirty="0">
                          <a:effectLst/>
                        </a:rPr>
                        <a:t>Verification of expenditure and issuing the </a:t>
                      </a:r>
                      <a:r>
                        <a:rPr lang="en-GB" sz="1400" b="1" u="sng" dirty="0">
                          <a:effectLst/>
                        </a:rPr>
                        <a:t>control certificate by the controller</a:t>
                      </a:r>
                      <a:endParaRPr lang="en-GB" sz="1400" b="1" u="sng" dirty="0">
                        <a:solidFill>
                          <a:srgbClr val="17365D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rgbClr val="17365D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60 days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solidFill>
                          <a:srgbClr val="17365D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435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b="0" dirty="0">
                          <a:effectLst/>
                        </a:rPr>
                        <a:t>Preparation and submission of the PPR and the </a:t>
                      </a:r>
                      <a:r>
                        <a:rPr lang="en-GB" sz="1400" b="0" dirty="0" err="1">
                          <a:effectLst/>
                        </a:rPr>
                        <a:t>AfR</a:t>
                      </a:r>
                      <a:r>
                        <a:rPr lang="en-GB" sz="1400" b="0" dirty="0">
                          <a:effectLst/>
                        </a:rPr>
                        <a:t> for the whole project </a:t>
                      </a:r>
                      <a:r>
                        <a:rPr lang="en-GB" sz="1400" b="1" u="sng" dirty="0">
                          <a:effectLst/>
                        </a:rPr>
                        <a:t>by the lead partner </a:t>
                      </a:r>
                      <a:r>
                        <a:rPr lang="en-GB" sz="1400" b="0" dirty="0">
                          <a:effectLst/>
                        </a:rPr>
                        <a:t>to the MA/JS</a:t>
                      </a:r>
                      <a:endParaRPr lang="en-GB" sz="1400" b="0" dirty="0">
                        <a:solidFill>
                          <a:srgbClr val="17365D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rgbClr val="17365D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15 days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3730082" y="1687368"/>
            <a:ext cx="2798958" cy="40144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e.g. 31</a:t>
            </a:r>
            <a:r>
              <a:rPr lang="en-GB" baseline="30000" dirty="0" smtClean="0"/>
              <a:t>st</a:t>
            </a:r>
            <a:r>
              <a:rPr lang="en-GB" dirty="0" smtClean="0"/>
              <a:t> December</a:t>
            </a:r>
            <a:endParaRPr lang="en-GB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129561" y="2038858"/>
            <a:ext cx="11151" cy="43807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7574341" y="6003896"/>
            <a:ext cx="2798958" cy="40144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April</a:t>
            </a:r>
            <a:endParaRPr lang="en-GB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8973820" y="5577795"/>
            <a:ext cx="0" cy="42610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168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1F6C8FB8-5A51-0F8B-D26C-83FF66A612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xmlns="" id="{AD59BCDE-8847-8212-E589-1E7E1FBC2434}"/>
              </a:ext>
            </a:extLst>
          </p:cNvPr>
          <p:cNvSpPr txBox="1">
            <a:spLocks/>
          </p:cNvSpPr>
          <p:nvPr/>
        </p:nvSpPr>
        <p:spPr>
          <a:xfrm>
            <a:off x="355381" y="1557865"/>
            <a:ext cx="5097152" cy="45770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4800" b="1" dirty="0">
              <a:solidFill>
                <a:srgbClr val="034EA2"/>
              </a:solidFill>
              <a:latin typeface="Aileron Bold" pitchFamily="2" charset="77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2A9F760-012C-FB44-AA4D-F1B0298B2BCB}"/>
              </a:ext>
            </a:extLst>
          </p:cNvPr>
          <p:cNvSpPr txBox="1"/>
          <p:nvPr/>
        </p:nvSpPr>
        <p:spPr>
          <a:xfrm>
            <a:off x="935283" y="1352815"/>
            <a:ext cx="7701642" cy="66479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LP needs to assign users for project partners, otherwise creating partner reports in JEMS is not possible (it is not active). Assignment is in JEMS Project privileges section.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Only already registered JEMS users can be assigned to project partners, meaning that PPs needs to Create an account in JEMS and to inform the LP about it.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2A9F760-012C-FB44-AA4D-F1B0298B2BCB}"/>
              </a:ext>
            </a:extLst>
          </p:cNvPr>
          <p:cNvSpPr txBox="1"/>
          <p:nvPr/>
        </p:nvSpPr>
        <p:spPr>
          <a:xfrm>
            <a:off x="6096000" y="211182"/>
            <a:ext cx="530062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spcBef>
                <a:spcPts val="600"/>
              </a:spcBef>
              <a:spcAft>
                <a:spcPts val="600"/>
              </a:spcAft>
            </a:pPr>
            <a:r>
              <a:rPr lang="en-GB" sz="4000" b="1" i="0" u="none" strike="noStrike" dirty="0" smtClean="0">
                <a:solidFill>
                  <a:srgbClr val="003399"/>
                </a:solidFill>
                <a:effectLst/>
              </a:rPr>
              <a:t>Partner Reports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5188" y="4041782"/>
            <a:ext cx="2147247" cy="237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00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1F6C8FB8-5A51-0F8B-D26C-83FF66A612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xmlns="" id="{AD59BCDE-8847-8212-E589-1E7E1FBC2434}"/>
              </a:ext>
            </a:extLst>
          </p:cNvPr>
          <p:cNvSpPr txBox="1">
            <a:spLocks/>
          </p:cNvSpPr>
          <p:nvPr/>
        </p:nvSpPr>
        <p:spPr>
          <a:xfrm>
            <a:off x="355381" y="1557865"/>
            <a:ext cx="5097152" cy="45770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4800" b="1" dirty="0">
              <a:solidFill>
                <a:srgbClr val="034EA2"/>
              </a:solidFill>
              <a:latin typeface="Aileron Bold" pitchFamily="2" charset="77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2A9F760-012C-FB44-AA4D-F1B0298B2BCB}"/>
              </a:ext>
            </a:extLst>
          </p:cNvPr>
          <p:cNvSpPr txBox="1"/>
          <p:nvPr/>
        </p:nvSpPr>
        <p:spPr>
          <a:xfrm>
            <a:off x="960222" y="1787284"/>
            <a:ext cx="8524602" cy="76944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Start reporting in JEMS with period 2 (because first period in SC is for one year while in JEMS reporting periods are for 6 months)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Observe eligibility rules and payment </a:t>
            </a:r>
            <a:r>
              <a:rPr lang="en-US" sz="2400">
                <a:solidFill>
                  <a:schemeClr val="accent1">
                    <a:lumMod val="75000"/>
                  </a:schemeClr>
                </a:solidFill>
              </a:rPr>
              <a:t>deadline </a:t>
            </a:r>
            <a:r>
              <a:rPr lang="en-US" sz="2400" smtClean="0">
                <a:solidFill>
                  <a:schemeClr val="accent1">
                    <a:lumMod val="75000"/>
                  </a:schemeClr>
                </a:solidFill>
              </a:rPr>
              <a:t>(end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of the reporting period)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Prepare and Submit the </a:t>
            </a:r>
            <a:r>
              <a:rPr lang="en-US" sz="2400" u="sng" dirty="0">
                <a:solidFill>
                  <a:schemeClr val="accent1">
                    <a:lumMod val="75000"/>
                  </a:schemeClr>
                </a:solidFill>
              </a:rPr>
              <a:t>partner report by 15.01.2024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Make sure there is a Control institution assigned in JEMS to the  partner in JEMS Project Privileges section. In case of missing Control Institution, please message your National Control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2A9F760-012C-FB44-AA4D-F1B0298B2BCB}"/>
              </a:ext>
            </a:extLst>
          </p:cNvPr>
          <p:cNvSpPr txBox="1"/>
          <p:nvPr/>
        </p:nvSpPr>
        <p:spPr>
          <a:xfrm>
            <a:off x="6096000" y="211182"/>
            <a:ext cx="530062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spcBef>
                <a:spcPts val="600"/>
              </a:spcBef>
              <a:spcAft>
                <a:spcPts val="600"/>
              </a:spcAft>
            </a:pPr>
            <a:r>
              <a:rPr lang="en-GB" sz="4000" b="1" i="0" u="none" strike="noStrike" dirty="0" smtClean="0">
                <a:solidFill>
                  <a:srgbClr val="003399"/>
                </a:solidFill>
                <a:effectLst/>
              </a:rPr>
              <a:t>Partner Reports</a:t>
            </a:r>
          </a:p>
        </p:txBody>
      </p:sp>
    </p:spTree>
    <p:extLst>
      <p:ext uri="{BB962C8B-B14F-4D97-AF65-F5344CB8AC3E}">
        <p14:creationId xmlns:p14="http://schemas.microsoft.com/office/powerpoint/2010/main" val="303898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1F6C8FB8-5A51-0F8B-D26C-83FF66A612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xmlns="" id="{AD59BCDE-8847-8212-E589-1E7E1FBC2434}"/>
              </a:ext>
            </a:extLst>
          </p:cNvPr>
          <p:cNvSpPr txBox="1">
            <a:spLocks/>
          </p:cNvSpPr>
          <p:nvPr/>
        </p:nvSpPr>
        <p:spPr>
          <a:xfrm>
            <a:off x="355381" y="1557865"/>
            <a:ext cx="5097152" cy="45770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4800" b="1" dirty="0">
              <a:solidFill>
                <a:srgbClr val="034EA2"/>
              </a:solidFill>
              <a:latin typeface="Aileron Bold" pitchFamily="2" charset="77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2A9F760-012C-FB44-AA4D-F1B0298B2BCB}"/>
              </a:ext>
            </a:extLst>
          </p:cNvPr>
          <p:cNvSpPr txBox="1"/>
          <p:nvPr/>
        </p:nvSpPr>
        <p:spPr>
          <a:xfrm>
            <a:off x="935283" y="1974427"/>
            <a:ext cx="836666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Follow the status of the partner report in JEMS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In case completions are needed status is for Reopened.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Fulfill completions and resubmit the partner report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Use the Attachment section to relay various documents to National Control: SC, minor modifications, proof on outputs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2A9F760-012C-FB44-AA4D-F1B0298B2BCB}"/>
              </a:ext>
            </a:extLst>
          </p:cNvPr>
          <p:cNvSpPr txBox="1"/>
          <p:nvPr/>
        </p:nvSpPr>
        <p:spPr>
          <a:xfrm>
            <a:off x="6096000" y="211182"/>
            <a:ext cx="530062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spcBef>
                <a:spcPts val="600"/>
              </a:spcBef>
              <a:spcAft>
                <a:spcPts val="600"/>
              </a:spcAft>
            </a:pPr>
            <a:r>
              <a:rPr lang="en-GB" sz="4000" b="1" dirty="0" smtClean="0">
                <a:solidFill>
                  <a:srgbClr val="003399"/>
                </a:solidFill>
              </a:rPr>
              <a:t>Status</a:t>
            </a:r>
            <a:r>
              <a:rPr lang="en-GB" sz="4000" b="1" i="0" u="none" strike="noStrike" dirty="0" smtClean="0">
                <a:solidFill>
                  <a:srgbClr val="003399"/>
                </a:solidFill>
                <a:effectLst/>
              </a:rPr>
              <a:t> of Partner Reports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8678" y="2487410"/>
            <a:ext cx="6600825" cy="36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07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DRP" id="{8ED3F101-20EE-5141-AA4D-F42071547E93}" vid="{E742672A-305B-EB46-9FDC-E5A96C0CA7B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1298</TotalTime>
  <Words>449</Words>
  <Application>Microsoft Office PowerPoint</Application>
  <PresentationFormat>Widescreen</PresentationFormat>
  <Paragraphs>113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Aileron Bold</vt:lpstr>
      <vt:lpstr>Arial</vt:lpstr>
      <vt:lpstr>Calibri</vt:lpstr>
      <vt:lpstr>Calibri Light</vt:lpstr>
      <vt:lpstr>Cambria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Michal Pavlík</dc:creator>
  <cp:lastModifiedBy>Kovács Árpád</cp:lastModifiedBy>
  <cp:revision>67</cp:revision>
  <cp:lastPrinted>2023-11-22T08:41:11Z</cp:lastPrinted>
  <dcterms:created xsi:type="dcterms:W3CDTF">2022-10-12T08:05:26Z</dcterms:created>
  <dcterms:modified xsi:type="dcterms:W3CDTF">2023-12-04T08:03:25Z</dcterms:modified>
</cp:coreProperties>
</file>